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56" r:id="rId5"/>
    <p:sldId id="269" r:id="rId6"/>
    <p:sldId id="270" r:id="rId7"/>
    <p:sldId id="271" r:id="rId8"/>
    <p:sldId id="272" r:id="rId9"/>
    <p:sldId id="273" r:id="rId10"/>
    <p:sldId id="274" r:id="rId11"/>
    <p:sldId id="275" r:id="rId12"/>
    <p:sldId id="276" r:id="rId13"/>
    <p:sldId id="279" r:id="rId14"/>
    <p:sldId id="277" r:id="rId15"/>
    <p:sldId id="278" r:id="rId16"/>
  </p:sldIdLst>
  <p:sldSz cx="12192000" cy="6858000"/>
  <p:notesSz cx="6858000" cy="9144000"/>
  <p:defaultTextStyle>
    <a:defPPr rtl="0">
      <a:defRPr lang="pt-p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471" autoAdjust="0"/>
    <p:restoredTop sz="94641" autoAdjust="0"/>
  </p:normalViewPr>
  <p:slideViewPr>
    <p:cSldViewPr snapToGrid="0">
      <p:cViewPr varScale="1">
        <p:scale>
          <a:sx n="79" d="100"/>
          <a:sy n="79" d="100"/>
        </p:scale>
        <p:origin x="706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357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3001724-5C5A-402A-B907-ECA89FAFA97F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5" csCatId="colorful" phldr="1"/>
      <dgm:spPr/>
    </dgm:pt>
    <dgm:pt modelId="{6FA86730-1CE5-4EBE-A9BA-FC19829C945A}">
      <dgm:prSet phldrT="[Text]" custT="1"/>
      <dgm:spPr/>
      <dgm:t>
        <a:bodyPr rtlCol="0"/>
        <a:lstStyle/>
        <a:p>
          <a:pPr algn="ctr" rtl="0">
            <a:lnSpc>
              <a:spcPct val="100000"/>
            </a:lnSpc>
          </a:pPr>
          <a:r>
            <a:rPr lang="pt-PT" sz="2400" noProof="0" dirty="0"/>
            <a:t>Conceitos</a:t>
          </a:r>
        </a:p>
      </dgm:t>
    </dgm:pt>
    <dgm:pt modelId="{A1BB3DDB-A2CF-407F-9044-E3AC1B808421}" type="parTrans" cxnId="{ACB259CB-0782-437C-AE91-04CE095D2AE5}">
      <dgm:prSet/>
      <dgm:spPr/>
      <dgm:t>
        <a:bodyPr rtlCol="0"/>
        <a:lstStyle/>
        <a:p>
          <a:pPr rtl="0"/>
          <a:endParaRPr lang="pt-PT" noProof="0" dirty="0"/>
        </a:p>
      </dgm:t>
    </dgm:pt>
    <dgm:pt modelId="{F397379E-0BDA-46CE-8393-B1D10C55E1BA}" type="sibTrans" cxnId="{ACB259CB-0782-437C-AE91-04CE095D2AE5}">
      <dgm:prSet/>
      <dgm:spPr/>
      <dgm:t>
        <a:bodyPr rtlCol="0"/>
        <a:lstStyle/>
        <a:p>
          <a:pPr rtl="0"/>
          <a:endParaRPr lang="pt-PT" noProof="0" dirty="0"/>
        </a:p>
      </dgm:t>
    </dgm:pt>
    <dgm:pt modelId="{6ABE9384-859D-4C4C-B983-2B1E39A8B348}">
      <dgm:prSet phldrT="[Text]" custT="1"/>
      <dgm:spPr/>
      <dgm:t>
        <a:bodyPr rtlCol="0"/>
        <a:lstStyle/>
        <a:p>
          <a:pPr algn="ctr" rtl="0">
            <a:lnSpc>
              <a:spcPct val="100000"/>
            </a:lnSpc>
          </a:pPr>
          <a:r>
            <a:rPr lang="pt-PT" sz="2400" noProof="0" dirty="0"/>
            <a:t>Projeto GPT (Gestos para Todos)</a:t>
          </a:r>
        </a:p>
      </dgm:t>
    </dgm:pt>
    <dgm:pt modelId="{4C63E530-1425-407B-8508-FAC57680DEF0}" type="parTrans" cxnId="{929B611D-ADB7-45E4-812D-4E288BD2D31C}">
      <dgm:prSet/>
      <dgm:spPr/>
      <dgm:t>
        <a:bodyPr rtlCol="0"/>
        <a:lstStyle/>
        <a:p>
          <a:pPr rtl="0"/>
          <a:endParaRPr lang="pt-PT" noProof="0" dirty="0"/>
        </a:p>
      </dgm:t>
    </dgm:pt>
    <dgm:pt modelId="{012549DD-A1CA-4571-A981-CFD78093EB20}" type="sibTrans" cxnId="{929B611D-ADB7-45E4-812D-4E288BD2D31C}">
      <dgm:prSet/>
      <dgm:spPr/>
      <dgm:t>
        <a:bodyPr rtlCol="0"/>
        <a:lstStyle/>
        <a:p>
          <a:pPr rtl="0"/>
          <a:endParaRPr lang="pt-PT" noProof="0" dirty="0"/>
        </a:p>
      </dgm:t>
    </dgm:pt>
    <dgm:pt modelId="{F7214975-5AC4-4CF8-9015-322498751A8A}">
      <dgm:prSet phldrT="[Text]"/>
      <dgm:spPr/>
      <dgm:t>
        <a:bodyPr rtlCol="0"/>
        <a:lstStyle/>
        <a:p>
          <a:pPr algn="just" rtl="0">
            <a:lnSpc>
              <a:spcPct val="100000"/>
            </a:lnSpc>
          </a:pPr>
          <a:endParaRPr lang="pt-PT" noProof="0" dirty="0"/>
        </a:p>
      </dgm:t>
    </dgm:pt>
    <dgm:pt modelId="{CE7BE2A3-5633-4666-BB75-6164E26282D5}" type="sibTrans" cxnId="{B7CE7116-0D68-4E90-AA49-C97B6B372915}">
      <dgm:prSet/>
      <dgm:spPr/>
      <dgm:t>
        <a:bodyPr rtlCol="0"/>
        <a:lstStyle/>
        <a:p>
          <a:pPr rtl="0"/>
          <a:endParaRPr lang="pt-PT" noProof="0" dirty="0"/>
        </a:p>
      </dgm:t>
    </dgm:pt>
    <dgm:pt modelId="{51AC1870-5B81-422A-9A2E-E1F58EF50843}" type="parTrans" cxnId="{B7CE7116-0D68-4E90-AA49-C97B6B372915}">
      <dgm:prSet/>
      <dgm:spPr/>
      <dgm:t>
        <a:bodyPr rtlCol="0"/>
        <a:lstStyle/>
        <a:p>
          <a:pPr rtl="0"/>
          <a:endParaRPr lang="pt-PT" noProof="0" dirty="0"/>
        </a:p>
      </dgm:t>
    </dgm:pt>
    <dgm:pt modelId="{44164630-2F05-47D6-AD96-D9713C7C94EA}" type="pres">
      <dgm:prSet presAssocID="{53001724-5C5A-402A-B907-ECA89FAFA97F}" presName="root" presStyleCnt="0">
        <dgm:presLayoutVars>
          <dgm:dir/>
          <dgm:resizeHandles val="exact"/>
        </dgm:presLayoutVars>
      </dgm:prSet>
      <dgm:spPr/>
    </dgm:pt>
    <dgm:pt modelId="{BBB5EE06-EDF8-41BB-B38A-75BA74195339}" type="pres">
      <dgm:prSet presAssocID="{6FA86730-1CE5-4EBE-A9BA-FC19829C945A}" presName="compNode" presStyleCnt="0"/>
      <dgm:spPr/>
    </dgm:pt>
    <dgm:pt modelId="{BD3976FF-3460-411F-BC23-D0B68261F465}" type="pres">
      <dgm:prSet presAssocID="{6FA86730-1CE5-4EBE-A9BA-FC19829C945A}" presName="bgRect" presStyleLbl="bgShp" presStyleIdx="0" presStyleCnt="3" custLinFactNeighborX="-25929" custLinFactNeighborY="-1788"/>
      <dgm:spPr/>
    </dgm:pt>
    <dgm:pt modelId="{55596134-9829-4D70-890A-C69BBF81D77E}" type="pres">
      <dgm:prSet presAssocID="{6FA86730-1CE5-4EBE-A9BA-FC19829C945A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EF52B154-BE74-4151-893E-30A55BCE1232}" type="pres">
      <dgm:prSet presAssocID="{6FA86730-1CE5-4EBE-A9BA-FC19829C945A}" presName="spaceRect" presStyleCnt="0"/>
      <dgm:spPr/>
    </dgm:pt>
    <dgm:pt modelId="{317AA252-427D-40A4-8C7D-92392117FEF6}" type="pres">
      <dgm:prSet presAssocID="{6FA86730-1CE5-4EBE-A9BA-FC19829C945A}" presName="parTx" presStyleLbl="revTx" presStyleIdx="0" presStyleCnt="3" custLinFactNeighborX="-15991" custLinFactNeighborY="-3973">
        <dgm:presLayoutVars>
          <dgm:chMax val="0"/>
          <dgm:chPref val="0"/>
        </dgm:presLayoutVars>
      </dgm:prSet>
      <dgm:spPr/>
    </dgm:pt>
    <dgm:pt modelId="{DB828AB6-BF3C-4FBC-936A-ABF577D4A72E}" type="pres">
      <dgm:prSet presAssocID="{F397379E-0BDA-46CE-8393-B1D10C55E1BA}" presName="sibTrans" presStyleCnt="0"/>
      <dgm:spPr/>
    </dgm:pt>
    <dgm:pt modelId="{2862063A-01C9-45B8-BC29-0877E16269D6}" type="pres">
      <dgm:prSet presAssocID="{6ABE9384-859D-4C4C-B983-2B1E39A8B348}" presName="compNode" presStyleCnt="0"/>
      <dgm:spPr/>
    </dgm:pt>
    <dgm:pt modelId="{5DD1A591-E379-4123-AFEF-0E0E1C78A6C8}" type="pres">
      <dgm:prSet presAssocID="{6ABE9384-859D-4C4C-B983-2B1E39A8B348}" presName="bgRect" presStyleLbl="bgShp" presStyleIdx="1" presStyleCnt="3"/>
      <dgm:spPr/>
    </dgm:pt>
    <dgm:pt modelId="{FCE68459-8AC8-4D4B-8B2A-B85347F651AB}" type="pres">
      <dgm:prSet presAssocID="{6ABE9384-859D-4C4C-B983-2B1E39A8B34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7840CE1B-2464-4289-B418-12904C5D46CE}" type="pres">
      <dgm:prSet presAssocID="{6ABE9384-859D-4C4C-B983-2B1E39A8B348}" presName="spaceRect" presStyleCnt="0"/>
      <dgm:spPr/>
    </dgm:pt>
    <dgm:pt modelId="{0F75F18A-3C22-462D-9DAB-5E8D88D9A51B}" type="pres">
      <dgm:prSet presAssocID="{6ABE9384-859D-4C4C-B983-2B1E39A8B348}" presName="parTx" presStyleLbl="revTx" presStyleIdx="1" presStyleCnt="3" custScaleX="109132" custLinFactNeighborX="-14775">
        <dgm:presLayoutVars>
          <dgm:chMax val="0"/>
          <dgm:chPref val="0"/>
        </dgm:presLayoutVars>
      </dgm:prSet>
      <dgm:spPr/>
    </dgm:pt>
    <dgm:pt modelId="{AC2B0169-D740-4583-96BE-D8F87AC7FE01}" type="pres">
      <dgm:prSet presAssocID="{012549DD-A1CA-4571-A981-CFD78093EB20}" presName="sibTrans" presStyleCnt="0"/>
      <dgm:spPr/>
    </dgm:pt>
    <dgm:pt modelId="{9602AFE8-70EE-42FC-9CD5-A2E6AA3E2091}" type="pres">
      <dgm:prSet presAssocID="{F7214975-5AC4-4CF8-9015-322498751A8A}" presName="compNode" presStyleCnt="0"/>
      <dgm:spPr/>
    </dgm:pt>
    <dgm:pt modelId="{B231036C-5FBE-4605-8393-F1B6359EE169}" type="pres">
      <dgm:prSet presAssocID="{F7214975-5AC4-4CF8-9015-322498751A8A}" presName="bgRect" presStyleLbl="bgShp" presStyleIdx="2" presStyleCnt="3"/>
      <dgm:spPr/>
    </dgm:pt>
    <dgm:pt modelId="{A64BFE9C-AA80-43CE-8FF6-8D33BAD07C57}" type="pres">
      <dgm:prSet presAssocID="{F7214975-5AC4-4CF8-9015-322498751A8A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ily Calendar"/>
        </a:ext>
      </dgm:extLst>
    </dgm:pt>
    <dgm:pt modelId="{2D725CFB-B072-491A-B436-3AD21D0542FE}" type="pres">
      <dgm:prSet presAssocID="{F7214975-5AC4-4CF8-9015-322498751A8A}" presName="spaceRect" presStyleCnt="0"/>
      <dgm:spPr/>
    </dgm:pt>
    <dgm:pt modelId="{556AE736-B6E0-4DC7-8429-5ADFCF947C4F}" type="pres">
      <dgm:prSet presAssocID="{F7214975-5AC4-4CF8-9015-322498751A8A}" presName="parTx" presStyleLbl="revTx" presStyleIdx="2" presStyleCnt="3" custScaleX="104270" custLinFactNeighborX="-5099" custLinFactNeighborY="3973">
        <dgm:presLayoutVars>
          <dgm:chMax val="0"/>
          <dgm:chPref val="0"/>
        </dgm:presLayoutVars>
      </dgm:prSet>
      <dgm:spPr/>
    </dgm:pt>
  </dgm:ptLst>
  <dgm:cxnLst>
    <dgm:cxn modelId="{B7CE7116-0D68-4E90-AA49-C97B6B372915}" srcId="{53001724-5C5A-402A-B907-ECA89FAFA97F}" destId="{F7214975-5AC4-4CF8-9015-322498751A8A}" srcOrd="2" destOrd="0" parTransId="{51AC1870-5B81-422A-9A2E-E1F58EF50843}" sibTransId="{CE7BE2A3-5633-4666-BB75-6164E26282D5}"/>
    <dgm:cxn modelId="{929B611D-ADB7-45E4-812D-4E288BD2D31C}" srcId="{53001724-5C5A-402A-B907-ECA89FAFA97F}" destId="{6ABE9384-859D-4C4C-B983-2B1E39A8B348}" srcOrd="1" destOrd="0" parTransId="{4C63E530-1425-407B-8508-FAC57680DEF0}" sibTransId="{012549DD-A1CA-4571-A981-CFD78093EB20}"/>
    <dgm:cxn modelId="{E42F3627-E378-4611-9E44-8C53F460E990}" type="presOf" srcId="{6FA86730-1CE5-4EBE-A9BA-FC19829C945A}" destId="{317AA252-427D-40A4-8C7D-92392117FEF6}" srcOrd="0" destOrd="0" presId="urn:microsoft.com/office/officeart/2018/2/layout/IconVerticalSolidList"/>
    <dgm:cxn modelId="{1C605B4C-E51E-44B8-8933-D52963ED863D}" type="presOf" srcId="{6ABE9384-859D-4C4C-B983-2B1E39A8B348}" destId="{0F75F18A-3C22-462D-9DAB-5E8D88D9A51B}" srcOrd="0" destOrd="0" presId="urn:microsoft.com/office/officeart/2018/2/layout/IconVerticalSolidList"/>
    <dgm:cxn modelId="{D0D95555-C348-4CF7-8A46-F7A2BF92D08A}" type="presOf" srcId="{53001724-5C5A-402A-B907-ECA89FAFA97F}" destId="{44164630-2F05-47D6-AD96-D9713C7C94EA}" srcOrd="0" destOrd="0" presId="urn:microsoft.com/office/officeart/2018/2/layout/IconVerticalSolidList"/>
    <dgm:cxn modelId="{25117D8B-5CE2-438F-9411-12A7FD4D7BCF}" type="presOf" srcId="{F7214975-5AC4-4CF8-9015-322498751A8A}" destId="{556AE736-B6E0-4DC7-8429-5ADFCF947C4F}" srcOrd="0" destOrd="0" presId="urn:microsoft.com/office/officeart/2018/2/layout/IconVerticalSolidList"/>
    <dgm:cxn modelId="{ACB259CB-0782-437C-AE91-04CE095D2AE5}" srcId="{53001724-5C5A-402A-B907-ECA89FAFA97F}" destId="{6FA86730-1CE5-4EBE-A9BA-FC19829C945A}" srcOrd="0" destOrd="0" parTransId="{A1BB3DDB-A2CF-407F-9044-E3AC1B808421}" sibTransId="{F397379E-0BDA-46CE-8393-B1D10C55E1BA}"/>
    <dgm:cxn modelId="{9FB3D75A-7318-40AD-9643-F5D113BEF3EA}" type="presParOf" srcId="{44164630-2F05-47D6-AD96-D9713C7C94EA}" destId="{BBB5EE06-EDF8-41BB-B38A-75BA74195339}" srcOrd="0" destOrd="0" presId="urn:microsoft.com/office/officeart/2018/2/layout/IconVerticalSolidList"/>
    <dgm:cxn modelId="{9FE1ADA8-0652-4F08-909B-6F1F8C7865F7}" type="presParOf" srcId="{BBB5EE06-EDF8-41BB-B38A-75BA74195339}" destId="{BD3976FF-3460-411F-BC23-D0B68261F465}" srcOrd="0" destOrd="0" presId="urn:microsoft.com/office/officeart/2018/2/layout/IconVerticalSolidList"/>
    <dgm:cxn modelId="{02F1752E-8943-4CED-AB23-FD169E28320D}" type="presParOf" srcId="{BBB5EE06-EDF8-41BB-B38A-75BA74195339}" destId="{55596134-9829-4D70-890A-C69BBF81D77E}" srcOrd="1" destOrd="0" presId="urn:microsoft.com/office/officeart/2018/2/layout/IconVerticalSolidList"/>
    <dgm:cxn modelId="{B0AA3935-03A2-4CCF-A853-AB8E050001AB}" type="presParOf" srcId="{BBB5EE06-EDF8-41BB-B38A-75BA74195339}" destId="{EF52B154-BE74-4151-893E-30A55BCE1232}" srcOrd="2" destOrd="0" presId="urn:microsoft.com/office/officeart/2018/2/layout/IconVerticalSolidList"/>
    <dgm:cxn modelId="{27C9A290-584D-453B-93FD-FA35380C106B}" type="presParOf" srcId="{BBB5EE06-EDF8-41BB-B38A-75BA74195339}" destId="{317AA252-427D-40A4-8C7D-92392117FEF6}" srcOrd="3" destOrd="0" presId="urn:microsoft.com/office/officeart/2018/2/layout/IconVerticalSolidList"/>
    <dgm:cxn modelId="{78E03A4A-6EE4-4028-8A51-8793E0D3E1A8}" type="presParOf" srcId="{44164630-2F05-47D6-AD96-D9713C7C94EA}" destId="{DB828AB6-BF3C-4FBC-936A-ABF577D4A72E}" srcOrd="1" destOrd="0" presId="urn:microsoft.com/office/officeart/2018/2/layout/IconVerticalSolidList"/>
    <dgm:cxn modelId="{37B51E1B-2833-450E-AED0-0479588A1773}" type="presParOf" srcId="{44164630-2F05-47D6-AD96-D9713C7C94EA}" destId="{2862063A-01C9-45B8-BC29-0877E16269D6}" srcOrd="2" destOrd="0" presId="urn:microsoft.com/office/officeart/2018/2/layout/IconVerticalSolidList"/>
    <dgm:cxn modelId="{0568F507-FCED-4896-B7EE-3C55B05820B4}" type="presParOf" srcId="{2862063A-01C9-45B8-BC29-0877E16269D6}" destId="{5DD1A591-E379-4123-AFEF-0E0E1C78A6C8}" srcOrd="0" destOrd="0" presId="urn:microsoft.com/office/officeart/2018/2/layout/IconVerticalSolidList"/>
    <dgm:cxn modelId="{3350E533-B59F-4225-911C-3AF81C5BB096}" type="presParOf" srcId="{2862063A-01C9-45B8-BC29-0877E16269D6}" destId="{FCE68459-8AC8-4D4B-8B2A-B85347F651AB}" srcOrd="1" destOrd="0" presId="urn:microsoft.com/office/officeart/2018/2/layout/IconVerticalSolidList"/>
    <dgm:cxn modelId="{D1507AE6-EFD3-4D91-8F89-13072D5D3B99}" type="presParOf" srcId="{2862063A-01C9-45B8-BC29-0877E16269D6}" destId="{7840CE1B-2464-4289-B418-12904C5D46CE}" srcOrd="2" destOrd="0" presId="urn:microsoft.com/office/officeart/2018/2/layout/IconVerticalSolidList"/>
    <dgm:cxn modelId="{3F44C565-7FFB-4A68-99E4-AC437FE954ED}" type="presParOf" srcId="{2862063A-01C9-45B8-BC29-0877E16269D6}" destId="{0F75F18A-3C22-462D-9DAB-5E8D88D9A51B}" srcOrd="3" destOrd="0" presId="urn:microsoft.com/office/officeart/2018/2/layout/IconVerticalSolidList"/>
    <dgm:cxn modelId="{4A49B124-E089-4890-B36F-962056FA9588}" type="presParOf" srcId="{44164630-2F05-47D6-AD96-D9713C7C94EA}" destId="{AC2B0169-D740-4583-96BE-D8F87AC7FE01}" srcOrd="3" destOrd="0" presId="urn:microsoft.com/office/officeart/2018/2/layout/IconVerticalSolidList"/>
    <dgm:cxn modelId="{8CF64B13-46A8-42CA-8DD2-87241C9E1D4B}" type="presParOf" srcId="{44164630-2F05-47D6-AD96-D9713C7C94EA}" destId="{9602AFE8-70EE-42FC-9CD5-A2E6AA3E2091}" srcOrd="4" destOrd="0" presId="urn:microsoft.com/office/officeart/2018/2/layout/IconVerticalSolidList"/>
    <dgm:cxn modelId="{8CB9CD9D-905C-4263-9E48-D0A18051D03C}" type="presParOf" srcId="{9602AFE8-70EE-42FC-9CD5-A2E6AA3E2091}" destId="{B231036C-5FBE-4605-8393-F1B6359EE169}" srcOrd="0" destOrd="0" presId="urn:microsoft.com/office/officeart/2018/2/layout/IconVerticalSolidList"/>
    <dgm:cxn modelId="{82828E1A-3E6B-4878-B080-25C2C978B9AE}" type="presParOf" srcId="{9602AFE8-70EE-42FC-9CD5-A2E6AA3E2091}" destId="{A64BFE9C-AA80-43CE-8FF6-8D33BAD07C57}" srcOrd="1" destOrd="0" presId="urn:microsoft.com/office/officeart/2018/2/layout/IconVerticalSolidList"/>
    <dgm:cxn modelId="{07115384-BCC9-4BBA-9940-4283AA60CBB1}" type="presParOf" srcId="{9602AFE8-70EE-42FC-9CD5-A2E6AA3E2091}" destId="{2D725CFB-B072-491A-B436-3AD21D0542FE}" srcOrd="2" destOrd="0" presId="urn:microsoft.com/office/officeart/2018/2/layout/IconVerticalSolidList"/>
    <dgm:cxn modelId="{8EE77B3E-8046-4DAA-9D80-2E3511DF47D2}" type="presParOf" srcId="{9602AFE8-70EE-42FC-9CD5-A2E6AA3E2091}" destId="{556AE736-B6E0-4DC7-8429-5ADFCF947C4F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3976FF-3460-411F-BC23-D0B68261F465}">
      <dsp:nvSpPr>
        <dsp:cNvPr id="0" name=""/>
        <dsp:cNvSpPr/>
      </dsp:nvSpPr>
      <dsp:spPr>
        <a:xfrm>
          <a:off x="-79735" y="0"/>
          <a:ext cx="4802031" cy="108512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5596134-9829-4D70-890A-C69BBF81D77E}">
      <dsp:nvSpPr>
        <dsp:cNvPr id="0" name=""/>
        <dsp:cNvSpPr/>
      </dsp:nvSpPr>
      <dsp:spPr>
        <a:xfrm>
          <a:off x="248513" y="250191"/>
          <a:ext cx="596816" cy="59681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7AA252-427D-40A4-8C7D-92392117FEF6}">
      <dsp:nvSpPr>
        <dsp:cNvPr id="0" name=""/>
        <dsp:cNvSpPr/>
      </dsp:nvSpPr>
      <dsp:spPr>
        <a:xfrm>
          <a:off x="606494" y="0"/>
          <a:ext cx="3546265" cy="10851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842" tIns="114842" rIns="114842" bIns="114842" numCol="1" spcCol="1270" rtlCol="0" anchor="ctr" anchorCtr="0">
          <a:noAutofit/>
        </a:bodyPr>
        <a:lstStyle/>
        <a:p>
          <a:pPr marL="0" lvl="0" indent="0" algn="ctr" defTabSz="10668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400" kern="1200" noProof="0" dirty="0"/>
            <a:t>Conceitos</a:t>
          </a:r>
        </a:p>
      </dsp:txBody>
      <dsp:txXfrm>
        <a:off x="606494" y="0"/>
        <a:ext cx="3546265" cy="1085120"/>
      </dsp:txXfrm>
    </dsp:sp>
    <dsp:sp modelId="{5DD1A591-E379-4123-AFEF-0E0E1C78A6C8}">
      <dsp:nvSpPr>
        <dsp:cNvPr id="0" name=""/>
        <dsp:cNvSpPr/>
      </dsp:nvSpPr>
      <dsp:spPr>
        <a:xfrm>
          <a:off x="-79735" y="1362439"/>
          <a:ext cx="4802031" cy="108512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E68459-8AC8-4D4B-8B2A-B85347F651AB}">
      <dsp:nvSpPr>
        <dsp:cNvPr id="0" name=""/>
        <dsp:cNvSpPr/>
      </dsp:nvSpPr>
      <dsp:spPr>
        <a:xfrm>
          <a:off x="248513" y="1606591"/>
          <a:ext cx="596816" cy="59681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75F18A-3C22-462D-9DAB-5E8D88D9A51B}">
      <dsp:nvSpPr>
        <dsp:cNvPr id="0" name=""/>
        <dsp:cNvSpPr/>
      </dsp:nvSpPr>
      <dsp:spPr>
        <a:xfrm>
          <a:off x="487694" y="1362439"/>
          <a:ext cx="3870110" cy="10851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842" tIns="114842" rIns="114842" bIns="114842" numCol="1" spcCol="1270" rtlCol="0" anchor="ctr" anchorCtr="0">
          <a:noAutofit/>
        </a:bodyPr>
        <a:lstStyle/>
        <a:p>
          <a:pPr marL="0" lvl="0" indent="0" algn="ctr" defTabSz="10668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400" kern="1200" noProof="0" dirty="0"/>
            <a:t>Projeto GPT (Gestos para Todos)</a:t>
          </a:r>
        </a:p>
      </dsp:txBody>
      <dsp:txXfrm>
        <a:off x="487694" y="1362439"/>
        <a:ext cx="3870110" cy="1085120"/>
      </dsp:txXfrm>
    </dsp:sp>
    <dsp:sp modelId="{B231036C-5FBE-4605-8393-F1B6359EE169}">
      <dsp:nvSpPr>
        <dsp:cNvPr id="0" name=""/>
        <dsp:cNvSpPr/>
      </dsp:nvSpPr>
      <dsp:spPr>
        <a:xfrm>
          <a:off x="-79735" y="2718839"/>
          <a:ext cx="4802031" cy="108512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64BFE9C-AA80-43CE-8FF6-8D33BAD07C57}">
      <dsp:nvSpPr>
        <dsp:cNvPr id="0" name=""/>
        <dsp:cNvSpPr/>
      </dsp:nvSpPr>
      <dsp:spPr>
        <a:xfrm>
          <a:off x="248513" y="2962991"/>
          <a:ext cx="596816" cy="59681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6AE736-B6E0-4DC7-8429-5ADFCF947C4F}">
      <dsp:nvSpPr>
        <dsp:cNvPr id="0" name=""/>
        <dsp:cNvSpPr/>
      </dsp:nvSpPr>
      <dsp:spPr>
        <a:xfrm>
          <a:off x="917041" y="2724878"/>
          <a:ext cx="3697691" cy="10851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842" tIns="114842" rIns="114842" bIns="114842" numCol="1" spcCol="1270" rtlCol="0" anchor="ctr" anchorCtr="0">
          <a:noAutofit/>
        </a:bodyPr>
        <a:lstStyle/>
        <a:p>
          <a:pPr marL="0" lvl="0" indent="0" algn="just" defTabSz="11112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pt-PT" sz="2500" kern="1200" noProof="0" dirty="0"/>
        </a:p>
      </dsp:txBody>
      <dsp:txXfrm>
        <a:off x="917041" y="2724878"/>
        <a:ext cx="3697691" cy="10851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Lista de Ícones Vertical Contínua"/>
  <dgm:desc val="Utilize para apresentar uma série de elementos visuais, de alto a baixo, com texto de Nível 1, ou Nível 1 e Nível 2, agrupado numa forma. Funciona melhor com ícones ou pequenas imagens com descrições mais longa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>
            <a:extLst>
              <a:ext uri="{FF2B5EF4-FFF2-40B4-BE49-F238E27FC236}">
                <a16:creationId xmlns:a16="http://schemas.microsoft.com/office/drawing/2014/main" id="{C703FB87-790C-4850-A90C-12C5FF4B94D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PT"/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F8127921-F9C4-44F3-AC5F-130B6A406C0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62458C3-F718-4FC2-841C-620449F3FB72}" type="datetime1">
              <a:rPr lang="pt-PT" smtClean="0"/>
              <a:t>15/07/2022</a:t>
            </a:fld>
            <a:endParaRPr lang="pt-PT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4765E047-F1CB-4066-A459-9EDC95F2E61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68A77EF5-5277-4BAF-8BB4-2E02103988E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B668C69-0C3E-40A2-B4A0-B2C8B71D8E3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5158627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PT" noProof="0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592E83-BC39-4E1D-B9F6-AF3286564D93}" type="datetime1">
              <a:rPr lang="pt-PT" smtClean="0"/>
              <a:pPr/>
              <a:t>15/07/2022</a:t>
            </a:fld>
            <a:endParaRPr lang="pt-PT" dirty="0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PT" noProof="0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E000EEB-8338-48D7-8EE8-EE0082EF7602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376777018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pt-PT" smtClean="0"/>
              <a:t>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053382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pt-PT" smtClean="0"/>
              <a:t>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143388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54955" y="1447800"/>
            <a:ext cx="8825658" cy="3329581"/>
          </a:xfrm>
        </p:spPr>
        <p:txBody>
          <a:bodyPr rtlCol="0" anchor="b"/>
          <a:lstStyle>
            <a:lvl1pPr>
              <a:defRPr sz="720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154955" y="4777380"/>
            <a:ext cx="8825658" cy="861420"/>
          </a:xfrm>
        </p:spPr>
        <p:txBody>
          <a:bodyPr rtlCol="0"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pt-PT" noProof="0"/>
              <a:t>Clique para editar o estilo do subtítulo do Modelo Global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87BA4B3-0163-408B-AEF0-C495506D532B}" type="datetime1">
              <a:rPr lang="pt-PT" noProof="0" smtClean="0"/>
              <a:t>15/07/2022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m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54956" y="4800587"/>
            <a:ext cx="8825657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a Imagem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54956" y="5367325"/>
            <a:ext cx="8825656" cy="493712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0B749FF-3DDB-4B54-8561-C6C8DB00D34D}" type="datetime1">
              <a:rPr lang="pt-PT" noProof="0" smtClean="0"/>
              <a:t>15/07/2022</a:t>
            </a:fld>
            <a:endParaRPr lang="pt-PT" noProof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54954" y="1447800"/>
            <a:ext cx="8825659" cy="1981200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8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657600"/>
            <a:ext cx="8825659" cy="23622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D8F857F-BA72-42E1-81FA-9F78B4146A02}" type="datetime1">
              <a:rPr lang="pt-PT" noProof="0" smtClean="0"/>
              <a:t>15/07/2022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574801" y="1447800"/>
            <a:ext cx="7999315" cy="2323374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14" name="Marcador de Posição do Texto 3"/>
          <p:cNvSpPr>
            <a:spLocks noGrp="1"/>
          </p:cNvSpPr>
          <p:nvPr>
            <p:ph type="body" sz="half" idx="13" hasCustomPrompt="1"/>
          </p:nvPr>
        </p:nvSpPr>
        <p:spPr>
          <a:xfrm>
            <a:off x="1930400" y="3771174"/>
            <a:ext cx="7279649" cy="342174"/>
          </a:xfrm>
        </p:spPr>
        <p:txBody>
          <a:bodyPr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10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4350657"/>
            <a:ext cx="8825659" cy="16764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225E235-551A-4317-956A-6799DEE58A35}" type="datetime1">
              <a:rPr lang="pt-PT" noProof="0" smtClean="0"/>
              <a:t>15/07/2022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noProof="0" smtClean="0"/>
              <a:t>‹nº›</a:t>
            </a:fld>
            <a:endParaRPr lang="pt-PT" noProof="0"/>
          </a:p>
        </p:txBody>
      </p:sp>
      <p:sp>
        <p:nvSpPr>
          <p:cNvPr id="9" name="Caixa de texto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pt-PT" noProof="0"/>
              <a:t>"</a:t>
            </a:r>
          </a:p>
        </p:txBody>
      </p:sp>
      <p:sp>
        <p:nvSpPr>
          <p:cNvPr id="13" name="Caixa de texto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pt-PT" noProof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54954" y="3124201"/>
            <a:ext cx="8825660" cy="1653180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 hasCustomPrompt="1"/>
          </p:nvPr>
        </p:nvSpPr>
        <p:spPr>
          <a:xfrm>
            <a:off x="1154954" y="4777381"/>
            <a:ext cx="8825659" cy="860400"/>
          </a:xfrm>
        </p:spPr>
        <p:txBody>
          <a:bodyPr rtlCol="0"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C0BCDD3-FC76-427E-85B4-BDC2E1DC2AC3}" type="datetime1">
              <a:rPr lang="pt-PT" noProof="0" smtClean="0"/>
              <a:t>15/07/2022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 hasCustomPrompt="1"/>
          </p:nvPr>
        </p:nvSpPr>
        <p:spPr>
          <a:xfrm>
            <a:off x="632947" y="1981200"/>
            <a:ext cx="2946866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16" name="Marcador de Posição do Texto 3"/>
          <p:cNvSpPr>
            <a:spLocks noGrp="1"/>
          </p:cNvSpPr>
          <p:nvPr>
            <p:ph type="body" sz="half" idx="15" hasCustomPrompt="1"/>
          </p:nvPr>
        </p:nvSpPr>
        <p:spPr>
          <a:xfrm>
            <a:off x="652463" y="2667000"/>
            <a:ext cx="2927350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5" name="Marcador de Posição do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3883659" y="1981200"/>
            <a:ext cx="2936241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19" name="Marcador de Posição do Texto 3"/>
          <p:cNvSpPr>
            <a:spLocks noGrp="1"/>
          </p:cNvSpPr>
          <p:nvPr>
            <p:ph type="body" sz="half" idx="16" hasCustomPrompt="1"/>
          </p:nvPr>
        </p:nvSpPr>
        <p:spPr>
          <a:xfrm>
            <a:off x="3873106" y="2667000"/>
            <a:ext cx="2946794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14" name="Marcador de Posição do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124700" y="1981200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20" name="Marcador de Posição do Texto 3"/>
          <p:cNvSpPr>
            <a:spLocks noGrp="1"/>
          </p:cNvSpPr>
          <p:nvPr>
            <p:ph type="body" sz="half" idx="17" hasCustomPrompt="1"/>
          </p:nvPr>
        </p:nvSpPr>
        <p:spPr>
          <a:xfrm>
            <a:off x="7124700" y="2667000"/>
            <a:ext cx="2932113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cxnSp>
        <p:nvCxnSpPr>
          <p:cNvPr id="17" name="Conexão Reta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exão Reta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F291339-10FB-4631-9B6C-9655013B4FF7}" type="datetime1">
              <a:rPr lang="pt-PT" noProof="0" smtClean="0"/>
              <a:t>15/07/2022</a:t>
            </a:fld>
            <a:endParaRPr lang="pt-PT" noProof="0"/>
          </a:p>
        </p:txBody>
      </p:sp>
      <p:sp>
        <p:nvSpPr>
          <p:cNvPr id="4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com 3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 hasCustomPrompt="1"/>
          </p:nvPr>
        </p:nvSpPr>
        <p:spPr>
          <a:xfrm>
            <a:off x="652463" y="4250949"/>
            <a:ext cx="294005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29" name="Marcador de Posição da Imagem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22" name="Marcador de Posição do Texto 3"/>
          <p:cNvSpPr>
            <a:spLocks noGrp="1"/>
          </p:cNvSpPr>
          <p:nvPr>
            <p:ph type="body" sz="half" idx="18" hasCustomPrompt="1"/>
          </p:nvPr>
        </p:nvSpPr>
        <p:spPr>
          <a:xfrm>
            <a:off x="652463" y="4827211"/>
            <a:ext cx="2940050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5" name="Marcador de Posição do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3889375" y="4250949"/>
            <a:ext cx="293052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30" name="Marcador de Posição da Imagem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23" name="Marcador de Posição do Texto 3"/>
          <p:cNvSpPr>
            <a:spLocks noGrp="1"/>
          </p:cNvSpPr>
          <p:nvPr>
            <p:ph type="body" sz="half" idx="19" hasCustomPrompt="1"/>
          </p:nvPr>
        </p:nvSpPr>
        <p:spPr>
          <a:xfrm>
            <a:off x="3888022" y="4827210"/>
            <a:ext cx="2934406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14" name="Marcador de Posição do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124700" y="4250949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31" name="Marcador de Posição da Imagem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24" name="Marcador de Posição do Texto 3"/>
          <p:cNvSpPr>
            <a:spLocks noGrp="1"/>
          </p:cNvSpPr>
          <p:nvPr>
            <p:ph type="body" sz="half" idx="20" hasCustomPrompt="1"/>
          </p:nvPr>
        </p:nvSpPr>
        <p:spPr>
          <a:xfrm>
            <a:off x="7124575" y="4827208"/>
            <a:ext cx="2935997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cxnSp>
        <p:nvCxnSpPr>
          <p:cNvPr id="17" name="Conexão Reta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exão Reta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88B0344-EA14-427F-8EC1-5E05FFD861B8}" type="datetime1">
              <a:rPr lang="pt-PT" noProof="0" smtClean="0"/>
              <a:t>15/07/2022</a:t>
            </a:fld>
            <a:endParaRPr lang="pt-PT" noProof="0"/>
          </a:p>
        </p:txBody>
      </p:sp>
      <p:sp>
        <p:nvSpPr>
          <p:cNvPr id="4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 anchorCtr="0"/>
          <a:lstStyle/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F009DE8-58A4-4326-915A-A4A8ACCF0ED1}" type="datetime1">
              <a:rPr lang="pt-PT" noProof="0" smtClean="0"/>
              <a:t>15/07/2022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8304212" y="430213"/>
            <a:ext cx="1752601" cy="5826125"/>
          </a:xfrm>
        </p:spPr>
        <p:txBody>
          <a:bodyPr vert="eaVert" rtlCol="0" anchor="b" anchorCtr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652463" y="887414"/>
            <a:ext cx="7423149" cy="5368924"/>
          </a:xfrm>
        </p:spPr>
        <p:txBody>
          <a:bodyPr vert="eaVert" rtlCol="0"/>
          <a:lstStyle/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180EBD6-3DC5-44B1-8816-87D95647860C}" type="datetime1">
              <a:rPr lang="pt-PT" noProof="0" smtClean="0"/>
              <a:t>15/07/2022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7E6094D-16D4-4F1A-9EAF-D87677481942}" type="datetime1">
              <a:rPr lang="pt-PT" noProof="0" smtClean="0"/>
              <a:t>15/07/2022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54956" y="2861733"/>
            <a:ext cx="8825657" cy="1915647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 hasCustomPrompt="1"/>
          </p:nvPr>
        </p:nvSpPr>
        <p:spPr>
          <a:xfrm>
            <a:off x="1154955" y="4777381"/>
            <a:ext cx="8825658" cy="860400"/>
          </a:xfrm>
        </p:spPr>
        <p:txBody>
          <a:bodyPr rtlCol="0"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69217AC-02DB-4422-8072-845BF7CDD9EF}" type="datetime1">
              <a:rPr lang="pt-PT" noProof="0" smtClean="0"/>
              <a:t>15/07/2022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sz="half" idx="1" hasCustomPrompt="1"/>
          </p:nvPr>
        </p:nvSpPr>
        <p:spPr>
          <a:xfrm>
            <a:off x="1103312" y="2060575"/>
            <a:ext cx="4396339" cy="4195763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 hasCustomPrompt="1"/>
          </p:nvPr>
        </p:nvSpPr>
        <p:spPr>
          <a:xfrm>
            <a:off x="5654493" y="2056092"/>
            <a:ext cx="4396341" cy="4200245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F4F405A-0157-47D2-BB76-80C5B2E9E84C}" type="datetime1">
              <a:rPr lang="pt-PT" noProof="0" smtClean="0"/>
              <a:t>15/07/2022</a:t>
            </a:fld>
            <a:endParaRPr lang="pt-PT" noProof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 hasCustomPrompt="1"/>
          </p:nvPr>
        </p:nvSpPr>
        <p:spPr>
          <a:xfrm>
            <a:off x="1103313" y="1905000"/>
            <a:ext cx="4396338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 hasCustomPrompt="1"/>
          </p:nvPr>
        </p:nvSpPr>
        <p:spPr>
          <a:xfrm>
            <a:off x="1103312" y="2514600"/>
            <a:ext cx="4396339" cy="3741738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5" name="Marcador de Posição do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5654495" y="1905000"/>
            <a:ext cx="4396339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6" name="Marcador de Posição de Conteúdo 5"/>
          <p:cNvSpPr>
            <a:spLocks noGrp="1"/>
          </p:cNvSpPr>
          <p:nvPr>
            <p:ph sz="quarter" idx="4" hasCustomPrompt="1"/>
          </p:nvPr>
        </p:nvSpPr>
        <p:spPr>
          <a:xfrm>
            <a:off x="5654495" y="2514600"/>
            <a:ext cx="4396339" cy="3741738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7" name="Marcador de Posição d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DD22B9A-9FF6-4C3D-BD9A-38073590BEA4}" type="datetime1">
              <a:rPr lang="pt-PT" noProof="0" smtClean="0"/>
              <a:t>15/07/2022</a:t>
            </a:fld>
            <a:endParaRPr lang="pt-PT" noProof="0"/>
          </a:p>
        </p:txBody>
      </p:sp>
      <p:sp>
        <p:nvSpPr>
          <p:cNvPr id="8" name="Marcador de Posição do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7" name="Marcador de Posição d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0F3AF7A-9EED-4D21-A7C3-12A5F2D2724B}" type="datetime1">
              <a:rPr lang="pt-PT" noProof="0" smtClean="0"/>
              <a:t>15/07/2022</a:t>
            </a:fld>
            <a:endParaRPr lang="pt-PT" noProof="0"/>
          </a:p>
        </p:txBody>
      </p:sp>
      <p:sp>
        <p:nvSpPr>
          <p:cNvPr id="5" name="Marcador de Posição do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Posição d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AA47A9A-1760-4E3D-AD8E-6F816AEB3444}" type="datetime1">
              <a:rPr lang="pt-PT" noProof="0" smtClean="0"/>
              <a:t>15/07/2022</a:t>
            </a:fld>
            <a:endParaRPr lang="pt-PT" noProof="0"/>
          </a:p>
        </p:txBody>
      </p:sp>
      <p:sp>
        <p:nvSpPr>
          <p:cNvPr id="5" name="Marcador de Posição do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54954" y="1447800"/>
            <a:ext cx="3401064" cy="1447800"/>
          </a:xfrm>
        </p:spPr>
        <p:txBody>
          <a:bodyPr rtlCol="0" anchor="b"/>
          <a:lstStyle>
            <a:lvl1pPr algn="l">
              <a:defRPr sz="2400" b="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 hasCustomPrompt="1"/>
          </p:nvPr>
        </p:nvSpPr>
        <p:spPr>
          <a:xfrm>
            <a:off x="4784616" y="1447800"/>
            <a:ext cx="5195997" cy="4572000"/>
          </a:xfrm>
        </p:spPr>
        <p:txBody>
          <a:bodyPr rtlCol="0"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129280"/>
            <a:ext cx="3401063" cy="2895599"/>
          </a:xfrm>
        </p:spPr>
        <p:txBody>
          <a:bodyPr rtlCol="0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7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98AA3E8-6AF7-4210-A806-C2FC96C59AE4}" type="datetime1">
              <a:rPr lang="pt-PT" noProof="0" smtClean="0"/>
              <a:t>15/07/2022</a:t>
            </a:fld>
            <a:endParaRPr lang="pt-PT" noProof="0"/>
          </a:p>
        </p:txBody>
      </p:sp>
      <p:sp>
        <p:nvSpPr>
          <p:cNvPr id="5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53907" y="1854192"/>
            <a:ext cx="5092906" cy="1574808"/>
          </a:xfrm>
        </p:spPr>
        <p:txBody>
          <a:bodyPr rtlCol="0" anchor="b">
            <a:normAutofit/>
          </a:bodyPr>
          <a:lstStyle>
            <a:lvl1pPr algn="l">
              <a:defRPr sz="3600" b="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a Imagem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657600"/>
            <a:ext cx="5084979" cy="1371600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D5E616D-BBBB-49E2-87A4-5CF340D4B6E7}" type="datetime1">
              <a:rPr lang="pt-PT" noProof="0" smtClean="0"/>
              <a:t>15/07/2022</a:t>
            </a:fld>
            <a:endParaRPr lang="pt-PT" noProof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Imagem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Imagem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tângulo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Marcador de Posição do Título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rtl="0"/>
            <a:fld id="{1ABD0D18-27FA-4994-9146-3BF06EA39114}" type="datetime1">
              <a:rPr lang="pt-PT" noProof="0" smtClean="0"/>
              <a:t>15/07/2022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D57F1E4F-1CFF-5643-939E-02111984F56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1.jpe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7.jpeg"/><Relationship Id="rId9" Type="http://schemas.microsoft.com/office/2007/relationships/diagramDrawing" Target="../diagrams/drawing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ligações de cadeia">
            <a:extLst>
              <a:ext uri="{FF2B5EF4-FFF2-40B4-BE49-F238E27FC236}">
                <a16:creationId xmlns:a16="http://schemas.microsoft.com/office/drawing/2014/main" id="{A4511EBC-2F3C-446D-867B-7DC328517A4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23391" r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D30D32A-359B-41BB-9746-2CF3A21EEF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8388" y="1068422"/>
            <a:ext cx="8825658" cy="3329581"/>
          </a:xfrm>
        </p:spPr>
        <p:txBody>
          <a:bodyPr rtlCol="0">
            <a:noAutofit/>
          </a:bodyPr>
          <a:lstStyle/>
          <a:p>
            <a:pPr algn="ctr" rtl="0"/>
            <a:r>
              <a:rPr lang="pt-PT" sz="5400" dirty="0"/>
              <a:t>Estudo de Incorporação de Acessibilidade em Realidade Virtual e Aumentada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4CA222A-88BC-48F4-9AE8-2115B7D1E6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1224586"/>
          </a:xfrm>
        </p:spPr>
        <p:txBody>
          <a:bodyPr rtlCol="0">
            <a:normAutofit fontScale="70000" lnSpcReduction="20000"/>
          </a:bodyPr>
          <a:lstStyle/>
          <a:p>
            <a:pPr algn="ctr" rtl="0"/>
            <a:r>
              <a:rPr lang="pt-PT" dirty="0"/>
              <a:t>Laboratório de Projeto em Engenharia Informática</a:t>
            </a:r>
          </a:p>
          <a:p>
            <a:pPr algn="ctr" rtl="0"/>
            <a:r>
              <a:rPr lang="pt-PT" dirty="0"/>
              <a:t>2º Semestre | 2021-2022</a:t>
            </a:r>
          </a:p>
          <a:p>
            <a:pPr algn="ctr" rtl="0"/>
            <a:r>
              <a:rPr lang="pt-PT" dirty="0"/>
              <a:t>Eduardo Chaves (70611) e João Rodrigues (70579)</a:t>
            </a:r>
          </a:p>
          <a:p>
            <a:pPr algn="ctr" rtl="0"/>
            <a:r>
              <a:rPr lang="pt-PT" dirty="0"/>
              <a:t>Docentes: Paulo Martins, Tânia Rocha e Armando Cruz</a:t>
            </a:r>
          </a:p>
          <a:p>
            <a:pPr rtl="0"/>
            <a:endParaRPr lang="pt-PT" dirty="0"/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318E9D62-7BA3-4D5E-8915-0D0E8661E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30009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D636A9E0-3D82-F2C9-5C9B-1E065744CD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/>
          <a:p>
            <a:r>
              <a:rPr lang="en-US" dirty="0" err="1"/>
              <a:t>Mão</a:t>
            </a:r>
            <a:r>
              <a:rPr lang="en-US" dirty="0"/>
              <a:t> 3D &amp; Bones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E42D06AE-A8F4-D9FE-1C81-A625ECFA5D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11237" y="3657600"/>
            <a:ext cx="5084763" cy="1828800"/>
          </a:xfrm>
        </p:spPr>
        <p:txBody>
          <a:bodyPr>
            <a:normAutofit/>
          </a:bodyPr>
          <a:lstStyle/>
          <a:p>
            <a:pPr algn="just"/>
            <a:r>
              <a:rPr lang="pt-PT" dirty="0"/>
              <a:t>Inicialmente efetuamos o download de uma mão 3D online, à qual, através do Blender conseguimos criar e associar </a:t>
            </a:r>
            <a:r>
              <a:rPr lang="pt-PT" dirty="0" err="1"/>
              <a:t>bones</a:t>
            </a:r>
            <a:r>
              <a:rPr lang="pt-PT" dirty="0"/>
              <a:t> (ossos) à mão 3D, permitindo modelá-la de forma a criar os gestos do abecedário da LGP.</a:t>
            </a:r>
          </a:p>
          <a:p>
            <a:endParaRPr lang="en-US" dirty="0"/>
          </a:p>
        </p:txBody>
      </p:sp>
      <p:pic>
        <p:nvPicPr>
          <p:cNvPr id="10" name="Imagem 9" descr="Uma imagem com parede, interior, luvas&#10;&#10;Descrição gerada automaticamente">
            <a:extLst>
              <a:ext uri="{FF2B5EF4-FFF2-40B4-BE49-F238E27FC236}">
                <a16:creationId xmlns:a16="http://schemas.microsoft.com/office/drawing/2014/main" id="{967DEEDB-DDD6-DC1E-5B7A-C9875EACBF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8731"/>
          <a:stretch/>
        </p:blipFill>
        <p:spPr>
          <a:xfrm>
            <a:off x="7133565" y="1466061"/>
            <a:ext cx="3568602" cy="438307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0606411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58F9C077-3403-D371-0B3E-3372D59C1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 anchor="t">
            <a:normAutofit/>
          </a:bodyPr>
          <a:lstStyle/>
          <a:p>
            <a:r>
              <a:rPr lang="en-US" dirty="0" err="1"/>
              <a:t>Demonstração</a:t>
            </a:r>
            <a:endParaRPr lang="en-US" dirty="0"/>
          </a:p>
        </p:txBody>
      </p:sp>
      <p:pic>
        <p:nvPicPr>
          <p:cNvPr id="5" name="video-1657532766">
            <a:hlinkClick r:id="" action="ppaction://media"/>
            <a:extLst>
              <a:ext uri="{FF2B5EF4-FFF2-40B4-BE49-F238E27FC236}">
                <a16:creationId xmlns:a16="http://schemas.microsoft.com/office/drawing/2014/main" id="{76E0E9EC-1416-EDC3-D720-180FAD9772C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29885" y="1853248"/>
            <a:ext cx="4656996" cy="2561590"/>
          </a:xfrm>
          <a:noFill/>
        </p:spPr>
      </p:pic>
    </p:spTree>
    <p:extLst>
      <p:ext uri="{BB962C8B-B14F-4D97-AF65-F5344CB8AC3E}">
        <p14:creationId xmlns:p14="http://schemas.microsoft.com/office/powerpoint/2010/main" val="3809408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51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58943E-4CE9-E1F0-91FD-9502209A11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 anchor="t">
            <a:normAutofit/>
          </a:bodyPr>
          <a:lstStyle/>
          <a:p>
            <a:r>
              <a:rPr lang="pt-PT" dirty="0"/>
              <a:t>Considerações Finais</a:t>
            </a:r>
          </a:p>
        </p:txBody>
      </p:sp>
      <p:pic>
        <p:nvPicPr>
          <p:cNvPr id="1026" name="Picture 2" descr="Premium Vector | Hand shake handshake of business man or businessmen  shaking hands as success partnership deal concept illustration isolated on  white background clipart">
            <a:extLst>
              <a:ext uri="{FF2B5EF4-FFF2-40B4-BE49-F238E27FC236}">
                <a16:creationId xmlns:a16="http://schemas.microsoft.com/office/drawing/2014/main" id="{C1968ED1-2CE1-CFCD-81BA-9C62083B94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52709" y="1331118"/>
            <a:ext cx="4195763" cy="419576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4E57F1E3-A1A6-DAB0-AEF0-BD542D1ACE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5846945" cy="4200245"/>
          </a:xfrm>
        </p:spPr>
        <p:txBody>
          <a:bodyPr>
            <a:normAutofit/>
          </a:bodyPr>
          <a:lstStyle/>
          <a:p>
            <a:pPr algn="just">
              <a:lnSpc>
                <a:spcPct val="90000"/>
              </a:lnSpc>
            </a:pPr>
            <a:r>
              <a:rPr lang="pt-PT" sz="1700" dirty="0"/>
              <a:t>Consideramos que através do desenvolvimento do nosso projeto conseguimos propor uma solução válida para combater a barreira que existe na nossa sociedade e o seu conhecimento da língua gestual. </a:t>
            </a:r>
          </a:p>
          <a:p>
            <a:pPr algn="just">
              <a:lnSpc>
                <a:spcPct val="90000"/>
              </a:lnSpc>
            </a:pPr>
            <a:r>
              <a:rPr lang="pt-PT" sz="1700" dirty="0"/>
              <a:t>Criamos uma aplicação de fácil acessibilidade e interação que esperamos ser capaz de auxiliar no processo da aprendizagem da língua gestual portuguesa. </a:t>
            </a:r>
          </a:p>
          <a:p>
            <a:pPr algn="just">
              <a:lnSpc>
                <a:spcPct val="90000"/>
              </a:lnSpc>
            </a:pPr>
            <a:r>
              <a:rPr lang="pt-PT" sz="1700" dirty="0"/>
              <a:t>Isto ainda é um projeto em desenvolvimento pois ainda há muitos aspetos a melhorar e a serem desenvolvidos.</a:t>
            </a:r>
          </a:p>
          <a:p>
            <a:pPr>
              <a:lnSpc>
                <a:spcPct val="90000"/>
              </a:lnSpc>
            </a:pPr>
            <a:endParaRPr lang="pt-PT" sz="1700" dirty="0"/>
          </a:p>
          <a:p>
            <a:pPr>
              <a:lnSpc>
                <a:spcPct val="90000"/>
              </a:lnSpc>
            </a:pPr>
            <a:endParaRPr lang="pt-PT" sz="1700" dirty="0"/>
          </a:p>
        </p:txBody>
      </p:sp>
    </p:spTree>
    <p:extLst>
      <p:ext uri="{BB962C8B-B14F-4D97-AF65-F5344CB8AC3E}">
        <p14:creationId xmlns:p14="http://schemas.microsoft.com/office/powerpoint/2010/main" val="11388339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4174D3-6B10-409E-9110-EEBEAA7E3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668" y="629266"/>
            <a:ext cx="4802031" cy="1641986"/>
          </a:xfrm>
        </p:spPr>
        <p:txBody>
          <a:bodyPr rtlCol="0">
            <a:normAutofit/>
          </a:bodyPr>
          <a:lstStyle/>
          <a:p>
            <a:pPr rtl="0"/>
            <a:r>
              <a:rPr lang="pt-PT" dirty="0"/>
              <a:t>Qual é o Objetivo?</a:t>
            </a:r>
          </a:p>
        </p:txBody>
      </p:sp>
      <p:pic>
        <p:nvPicPr>
          <p:cNvPr id="18" name="Imagem 17" descr="imagem abstrata">
            <a:extLst>
              <a:ext uri="{FF2B5EF4-FFF2-40B4-BE49-F238E27FC236}">
                <a16:creationId xmlns:a16="http://schemas.microsoft.com/office/drawing/2014/main" id="{D4405318-CC16-40AE-BFE1-B9E42D20DF3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999" r="23682"/>
          <a:stretch/>
        </p:blipFill>
        <p:spPr>
          <a:xfrm>
            <a:off x="6100398" y="10"/>
            <a:ext cx="6094412" cy="6857990"/>
          </a:xfrm>
          <a:prstGeom prst="rect">
            <a:avLst/>
          </a:prstGeom>
        </p:spPr>
      </p:pic>
      <p:sp>
        <p:nvSpPr>
          <p:cNvPr id="78" name="Retângulo 77">
            <a:extLst>
              <a:ext uri="{FF2B5EF4-FFF2-40B4-BE49-F238E27FC236}">
                <a16:creationId xmlns:a16="http://schemas.microsoft.com/office/drawing/2014/main" id="{7527E565-DE8D-445C-9879-AD1D04415A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4" name="Marcador de Posição de Conteúdo 3" descr="Gráfico SmartArt">
            <a:extLst>
              <a:ext uri="{FF2B5EF4-FFF2-40B4-BE49-F238E27FC236}">
                <a16:creationId xmlns:a16="http://schemas.microsoft.com/office/drawing/2014/main" id="{C881A426-2B90-41D4-8B71-F9600C3FCE8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03360708"/>
              </p:ext>
            </p:extLst>
          </p:nvPr>
        </p:nvGraphicFramePr>
        <p:xfrm>
          <a:off x="650667" y="2418735"/>
          <a:ext cx="4802031" cy="38099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3" name="CaixaDeTexto 2">
            <a:extLst>
              <a:ext uri="{FF2B5EF4-FFF2-40B4-BE49-F238E27FC236}">
                <a16:creationId xmlns:a16="http://schemas.microsoft.com/office/drawing/2014/main" id="{DCB7FF85-6B48-E409-2E2A-1D650D5FB726}"/>
              </a:ext>
            </a:extLst>
          </p:cNvPr>
          <p:cNvSpPr txBox="1"/>
          <p:nvPr/>
        </p:nvSpPr>
        <p:spPr>
          <a:xfrm>
            <a:off x="650668" y="2630790"/>
            <a:ext cx="887105" cy="5868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8A8ED7D0-048D-2E98-8283-4D1C2D4F1845}"/>
              </a:ext>
            </a:extLst>
          </p:cNvPr>
          <p:cNvSpPr txBox="1"/>
          <p:nvPr/>
        </p:nvSpPr>
        <p:spPr>
          <a:xfrm>
            <a:off x="762126" y="4030307"/>
            <a:ext cx="775648" cy="5868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4B744DE7-0713-E3B8-780B-159F57DB3283}"/>
              </a:ext>
            </a:extLst>
          </p:cNvPr>
          <p:cNvSpPr txBox="1"/>
          <p:nvPr/>
        </p:nvSpPr>
        <p:spPr>
          <a:xfrm>
            <a:off x="762126" y="5429824"/>
            <a:ext cx="775648" cy="5868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613DFBBB-AB92-45E4-ADCB-2EA2B791FA1F}"/>
              </a:ext>
            </a:extLst>
          </p:cNvPr>
          <p:cNvSpPr txBox="1"/>
          <p:nvPr/>
        </p:nvSpPr>
        <p:spPr>
          <a:xfrm>
            <a:off x="420058" y="5086572"/>
            <a:ext cx="5263247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1600" noProof="0" dirty="0"/>
              <a:t>Ensino da língua gestual portuguesa para </a:t>
            </a:r>
          </a:p>
          <a:p>
            <a:pPr algn="ctr"/>
            <a:r>
              <a:rPr lang="pt-PT" sz="1600" noProof="0" dirty="0"/>
              <a:t>crianças surdas, de uma forma acessível </a:t>
            </a:r>
          </a:p>
          <a:p>
            <a:pPr algn="ctr"/>
            <a:r>
              <a:rPr lang="pt-PT" sz="1600" noProof="0" dirty="0"/>
              <a:t>através da incorporação da RA e da RV </a:t>
            </a:r>
          </a:p>
          <a:p>
            <a:pPr algn="ctr"/>
            <a:r>
              <a:rPr lang="pt-PT" sz="1600" noProof="0" dirty="0"/>
              <a:t>numa aplicação mobile.</a:t>
            </a:r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333881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A42C21-844A-88C7-DBB2-B313C41DEB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 anchor="t">
            <a:normAutofit/>
          </a:bodyPr>
          <a:lstStyle/>
          <a:p>
            <a:r>
              <a:rPr lang="pt-PT" dirty="0"/>
              <a:t>Conceito - Acessibilidade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6A54C1AF-1931-E8DC-A30E-90DFBBB726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5689374" cy="4195763"/>
          </a:xfrm>
        </p:spPr>
        <p:txBody>
          <a:bodyPr>
            <a:normAutofit/>
          </a:bodyPr>
          <a:lstStyle/>
          <a:p>
            <a:pPr algn="just"/>
            <a:r>
              <a:rPr lang="pt-PT" dirty="0"/>
              <a:t>A acessibilidade digital é definida através do desenvolvimento de TIC que sejam fáceis de aceder e usar independentemente das capacidades do utilizador, do equipamento ou do ambiente em que é feita a interação.</a:t>
            </a:r>
          </a:p>
          <a:p>
            <a:endParaRPr lang="pt-PT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51512D48-55FF-20E7-E796-E618238A32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8827" y="1328877"/>
            <a:ext cx="4200245" cy="420024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274765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D62D017E-9C01-B8CE-E6B7-73EA204CD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 anchor="t">
            <a:normAutofit/>
          </a:bodyPr>
          <a:lstStyle/>
          <a:p>
            <a:r>
              <a:rPr lang="en-US" dirty="0" err="1"/>
              <a:t>Conceito</a:t>
            </a:r>
            <a:r>
              <a:rPr lang="en-US" dirty="0"/>
              <a:t> – </a:t>
            </a:r>
            <a:r>
              <a:rPr lang="en-US" dirty="0" err="1"/>
              <a:t>Realidade</a:t>
            </a:r>
            <a:r>
              <a:rPr lang="en-US" dirty="0"/>
              <a:t>                           Virtual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9EF2E10C-1495-6E7F-5A5D-CE32D7CCEC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111" y="2226720"/>
            <a:ext cx="4396339" cy="2934556"/>
          </a:xfrm>
          <a:prstGeom prst="rect">
            <a:avLst/>
          </a:prstGeom>
          <a:noFill/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BA147D7-8241-B1FB-44A7-0317AE0AE3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77639" y="2781806"/>
            <a:ext cx="5768250" cy="4200245"/>
          </a:xfrm>
        </p:spPr>
        <p:txBody>
          <a:bodyPr>
            <a:normAutofit/>
          </a:bodyPr>
          <a:lstStyle/>
          <a:p>
            <a:pPr algn="just"/>
            <a:r>
              <a:rPr lang="pt-PT" dirty="0"/>
              <a:t>É uma tecnologia de interface entre um utilizador e um sistema operacional através de recursos gráficos 3D cujo objetivo é criar a sensação de imersão num ambiente virtual diferente do real.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7359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EB4A64E0-5373-3C45-729F-2E3784E73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 anchor="t">
            <a:normAutofit/>
          </a:bodyPr>
          <a:lstStyle/>
          <a:p>
            <a:r>
              <a:rPr lang="en-US" dirty="0" err="1"/>
              <a:t>Conceito</a:t>
            </a:r>
            <a:r>
              <a:rPr lang="en-US" dirty="0"/>
              <a:t> – </a:t>
            </a:r>
            <a:r>
              <a:rPr lang="en-US" dirty="0" err="1"/>
              <a:t>Realidade</a:t>
            </a:r>
            <a:r>
              <a:rPr lang="en-US" dirty="0"/>
              <a:t> </a:t>
            </a:r>
            <a:r>
              <a:rPr lang="en-US" dirty="0" err="1"/>
              <a:t>Aumentada</a:t>
            </a:r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82C7E91B-BE0A-0168-42F5-1B82696905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42055" y="2104118"/>
            <a:ext cx="5253945" cy="4195763"/>
          </a:xfrm>
        </p:spPr>
        <p:txBody>
          <a:bodyPr>
            <a:normAutofit/>
          </a:bodyPr>
          <a:lstStyle/>
          <a:p>
            <a:pPr algn="just"/>
            <a:r>
              <a:rPr lang="pt-PT" dirty="0"/>
              <a:t>É a integração de elementos ou informações virtuais no mundo real utilizando, por exemplo uma câmara juntamente com o uso de sensores de movimento.</a:t>
            </a:r>
          </a:p>
          <a:p>
            <a:endParaRPr lang="en-US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A5A3516D-8CE2-7AAE-6537-254877D5CF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491" r="15371" b="-1"/>
          <a:stretch/>
        </p:blipFill>
        <p:spPr>
          <a:xfrm>
            <a:off x="6719643" y="1853248"/>
            <a:ext cx="4396341" cy="420024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3544676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Marcador de Posição de Conteúdo 7">
            <a:extLst>
              <a:ext uri="{FF2B5EF4-FFF2-40B4-BE49-F238E27FC236}">
                <a16:creationId xmlns:a16="http://schemas.microsoft.com/office/drawing/2014/main" id="{2BAF014D-B611-6FE1-3227-2AECA79D7C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4279" t="9505" r="2350" b="7124"/>
          <a:stretch/>
        </p:blipFill>
        <p:spPr>
          <a:xfrm>
            <a:off x="-1" y="0"/>
            <a:ext cx="12192001" cy="6858000"/>
          </a:xfrm>
          <a:prstGeom prst="rect">
            <a:avLst/>
          </a:prstGeom>
          <a:noFill/>
        </p:spPr>
      </p:pic>
      <p:sp>
        <p:nvSpPr>
          <p:cNvPr id="10" name="Título 4">
            <a:extLst>
              <a:ext uri="{FF2B5EF4-FFF2-40B4-BE49-F238E27FC236}">
                <a16:creationId xmlns:a16="http://schemas.microsoft.com/office/drawing/2014/main" id="{CAE27C5B-F1ED-9D66-F5EB-25C619220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3637" y="1915371"/>
            <a:ext cx="9404723" cy="1400530"/>
          </a:xfrm>
        </p:spPr>
        <p:txBody>
          <a:bodyPr/>
          <a:lstStyle/>
          <a:p>
            <a:pPr algn="ctr"/>
            <a:r>
              <a:rPr lang="pt-PT" dirty="0"/>
              <a:t>Projeto - GPT</a:t>
            </a:r>
            <a:br>
              <a:rPr lang="pt-PT" dirty="0"/>
            </a:br>
            <a:r>
              <a:rPr lang="pt-PT" dirty="0"/>
              <a:t>Gestos Para Todos</a:t>
            </a:r>
          </a:p>
        </p:txBody>
      </p:sp>
    </p:spTree>
    <p:extLst>
      <p:ext uri="{BB962C8B-B14F-4D97-AF65-F5344CB8AC3E}">
        <p14:creationId xmlns:p14="http://schemas.microsoft.com/office/powerpoint/2010/main" val="24454654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C9C695-3F77-21B8-9694-548C14601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Cartas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DDD3DD56-2C45-4692-C067-C5D30CAB79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7653" y="1853248"/>
            <a:ext cx="7331003" cy="4195481"/>
          </a:xfrm>
        </p:spPr>
        <p:txBody>
          <a:bodyPr/>
          <a:lstStyle/>
          <a:p>
            <a:pPr algn="just"/>
            <a:r>
              <a:rPr lang="pt-PT" sz="1800" dirty="0"/>
              <a:t>Para o funcionamento da aplicação mobile, é necessário através da câmara, fazer o scan às cartas para ser projetado na tela em RA o gesto correspondente a cada carta.</a:t>
            </a:r>
          </a:p>
          <a:p>
            <a:pPr algn="just"/>
            <a:r>
              <a:rPr lang="pt-PT" sz="1800" dirty="0"/>
              <a:t>Em cada carta está uma letra do abecedário (Amarelo – Vogais, Azul – Consoantes e Laranja – Estrangeiras) que irá apresentar o respetivo gesto. </a:t>
            </a:r>
          </a:p>
          <a:p>
            <a:pPr algn="just"/>
            <a:r>
              <a:rPr lang="pt-PT" sz="1800" dirty="0"/>
              <a:t>Queremos deixar uma nota de agradecimento a duas alunas do curso de Comunicação e Multimédia, Ana Morais e a Maria João, que criaram o design das cartas e LOGO.</a:t>
            </a:r>
          </a:p>
          <a:p>
            <a:endParaRPr lang="pt-PT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2B62921C-F6DA-A568-C3AE-55EC6DCD6C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9280" y="1853247"/>
            <a:ext cx="1025016" cy="169189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C8E90977-0612-C363-09F6-947688F883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36982" y="1853247"/>
            <a:ext cx="1057948" cy="169189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7E43E0C9-97AC-B799-E49B-4568F80023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49280" y="3819415"/>
            <a:ext cx="1062064" cy="169189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DD0A147-9619-F8C3-4860-AAD4B90F0B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36982" y="3819415"/>
            <a:ext cx="1057948" cy="169189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36884065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57FEFE-E84B-FF04-EEFA-D9B957364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 anchor="t">
            <a:normAutofit/>
          </a:bodyPr>
          <a:lstStyle/>
          <a:p>
            <a:r>
              <a:rPr lang="pt-PT" dirty="0"/>
              <a:t>Aplicação Mobile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F0CE1692-A006-5362-E02F-C995A09CE1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54494" y="2042076"/>
            <a:ext cx="6073050" cy="4200245"/>
          </a:xfrm>
        </p:spPr>
        <p:txBody>
          <a:bodyPr>
            <a:normAutofit/>
          </a:bodyPr>
          <a:lstStyle/>
          <a:p>
            <a:pPr algn="just"/>
            <a:r>
              <a:rPr lang="pt-PT" dirty="0"/>
              <a:t>A aplicação mobile foi desenvolvida através da plataforma UNITY com o auxilio do kit de desenvolvimento de software de RA para dispositivos móveis, </a:t>
            </a:r>
            <a:r>
              <a:rPr lang="pt-PT" dirty="0" err="1"/>
              <a:t>Vuforia</a:t>
            </a:r>
            <a:r>
              <a:rPr lang="pt-PT" dirty="0"/>
              <a:t>, sendo que a modelação do formato das mãos foi realizada no Blender.</a:t>
            </a:r>
          </a:p>
          <a:p>
            <a:endParaRPr lang="pt-PT" dirty="0"/>
          </a:p>
          <a:p>
            <a:endParaRPr lang="pt-PT" dirty="0"/>
          </a:p>
          <a:p>
            <a:endParaRPr lang="pt-PT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E34EA46B-881D-66F2-0E47-B05F36D2BD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6054"/>
          <a:stretch/>
        </p:blipFill>
        <p:spPr bwMode="auto">
          <a:xfrm>
            <a:off x="899472" y="1516194"/>
            <a:ext cx="4109255" cy="40512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7209DF87-DC1C-D0F0-3F5A-32A1611F3E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2884" y="3908879"/>
            <a:ext cx="1555843" cy="1658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90628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E95ED6D7-DAFC-BF91-4D14-6AF0D6BDA2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 anchor="t">
            <a:normAutofit/>
          </a:bodyPr>
          <a:lstStyle/>
          <a:p>
            <a:r>
              <a:rPr lang="en-US" dirty="0"/>
              <a:t>VUFORIA TARGET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889E1F6-4C77-7D79-221F-AEDBBDDB32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637088" cy="1965325"/>
          </a:xfrm>
        </p:spPr>
        <p:txBody>
          <a:bodyPr>
            <a:normAutofit/>
          </a:bodyPr>
          <a:lstStyle/>
          <a:p>
            <a:pPr algn="just"/>
            <a:r>
              <a:rPr lang="pt-PT" dirty="0"/>
              <a:t>A aplicação quando faz o scan das cartas procura os pontos de referência da carta para depois puder demonstrar o gesto que lhe está associado.</a:t>
            </a:r>
          </a:p>
          <a:p>
            <a:endParaRPr lang="en-US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CCDA3B9B-C000-4A4C-A855-C67581A52F9B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0" t="762" r="2334"/>
          <a:stretch/>
        </p:blipFill>
        <p:spPr bwMode="auto">
          <a:xfrm>
            <a:off x="7269795" y="1459192"/>
            <a:ext cx="2511937" cy="420024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52173268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ão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0521406_TF78884036_Win32" id="{6AAD1459-4B68-4B72-B642-4DE2B4225E4B}" vid="{6C776961-049D-4BD3-BA8C-81F98F943222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D16958A-754B-4396-9457-FD7A427A37D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48C88F1-1664-415F-AFCE-F6CF4580981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CC30393A-FEC6-4A44-9E4A-6EA49F1F7D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Design digital</Template>
  <TotalTime>1310</TotalTime>
  <Words>474</Words>
  <Application>Microsoft Office PowerPoint</Application>
  <PresentationFormat>Ecrã Panorâmico</PresentationFormat>
  <Paragraphs>37</Paragraphs>
  <Slides>12</Slides>
  <Notes>2</Notes>
  <HiddenSlides>0</HiddenSlides>
  <MMClips>1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12</vt:i4>
      </vt:variant>
    </vt:vector>
  </HeadingPairs>
  <TitlesOfParts>
    <vt:vector size="17" baseType="lpstr">
      <vt:lpstr>Arial</vt:lpstr>
      <vt:lpstr>Calibri</vt:lpstr>
      <vt:lpstr>Century Gothic</vt:lpstr>
      <vt:lpstr>Wingdings 3</vt:lpstr>
      <vt:lpstr>Ião</vt:lpstr>
      <vt:lpstr>Estudo de Incorporação de Acessibilidade em Realidade Virtual e Aumentada</vt:lpstr>
      <vt:lpstr>Qual é o Objetivo?</vt:lpstr>
      <vt:lpstr>Conceito - Acessibilidade</vt:lpstr>
      <vt:lpstr>Conceito – Realidade                           Virtual</vt:lpstr>
      <vt:lpstr>Conceito – Realidade Aumentada</vt:lpstr>
      <vt:lpstr>Projeto - GPT Gestos Para Todos</vt:lpstr>
      <vt:lpstr>Cartas</vt:lpstr>
      <vt:lpstr>Aplicação Mobile</vt:lpstr>
      <vt:lpstr>VUFORIA TARGET</vt:lpstr>
      <vt:lpstr>Mão 3D &amp; Bones</vt:lpstr>
      <vt:lpstr>Demonstração</vt:lpstr>
      <vt:lpstr>Considerações Finais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Estudo de Incorporação de Acessibilidade em Realidade Virtual e Aumentada</dc:title>
  <dc:creator>EDUARDO MANUEL AFONSO CHAVES</dc:creator>
  <cp:lastModifiedBy>EDUARDO MANUEL AFONSO CHAVES</cp:lastModifiedBy>
  <cp:revision>22</cp:revision>
  <dcterms:created xsi:type="dcterms:W3CDTF">2022-07-11T14:36:18Z</dcterms:created>
  <dcterms:modified xsi:type="dcterms:W3CDTF">2022-07-15T21:33:18Z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